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B58FF4-EBC0-4FBB-99CB-4AC941C754D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9BB5AF-7FBC-4EFA-AC7C-0D5226A215FC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45CEA0-15C6-45F3-A17E-D11CE6A7F586}" type="slidenum">
              <a:rPr lang="en-US"/>
              <a:pPr/>
              <a:t>10</a:t>
            </a:fld>
            <a:endParaRPr lang="en-US"/>
          </a:p>
        </p:txBody>
      </p:sp>
      <p:sp>
        <p:nvSpPr>
          <p:cNvPr id="624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24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145CEA0-15C6-45F3-A17E-D11CE6A7F586}" type="slidenum">
              <a:rPr lang="en-US"/>
              <a:pPr/>
              <a:t>11</a:t>
            </a:fld>
            <a:endParaRPr lang="en-US"/>
          </a:p>
        </p:txBody>
      </p:sp>
      <p:sp>
        <p:nvSpPr>
          <p:cNvPr id="624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24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944E01-FB97-4637-B994-F6A28B99D435}" type="slidenum">
              <a:rPr lang="en-US"/>
              <a:pPr/>
              <a:t>12</a:t>
            </a:fld>
            <a:endParaRPr lang="en-US"/>
          </a:p>
        </p:txBody>
      </p:sp>
      <p:sp>
        <p:nvSpPr>
          <p:cNvPr id="626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26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BE0A1E5-43CF-45D7-9614-FF90D8D72D56}" type="slidenum">
              <a:rPr lang="en-US"/>
              <a:pPr/>
              <a:t>13</a:t>
            </a:fld>
            <a:endParaRPr lang="en-US"/>
          </a:p>
        </p:txBody>
      </p:sp>
      <p:sp>
        <p:nvSpPr>
          <p:cNvPr id="68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8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EFCE15-47DF-4142-B014-17412E9C407E}" type="slidenum">
              <a:rPr lang="en-US"/>
              <a:pPr/>
              <a:t>14</a:t>
            </a:fld>
            <a:endParaRPr lang="en-US"/>
          </a:p>
        </p:txBody>
      </p:sp>
      <p:sp>
        <p:nvSpPr>
          <p:cNvPr id="628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28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EFCE15-47DF-4142-B014-17412E9C407E}" type="slidenum">
              <a:rPr lang="en-US"/>
              <a:pPr/>
              <a:t>15</a:t>
            </a:fld>
            <a:endParaRPr lang="en-US"/>
          </a:p>
        </p:txBody>
      </p:sp>
      <p:sp>
        <p:nvSpPr>
          <p:cNvPr id="628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28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10C6D4-4531-471E-9605-11BEC78D4C66}" type="slidenum">
              <a:rPr lang="en-US"/>
              <a:pPr/>
              <a:t>16</a:t>
            </a:fld>
            <a:endParaRPr lang="en-US"/>
          </a:p>
        </p:txBody>
      </p:sp>
      <p:sp>
        <p:nvSpPr>
          <p:cNvPr id="630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30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0749E1-EB76-4AF1-A1A3-8C8EA17B299E}" type="slidenum">
              <a:rPr lang="en-US"/>
              <a:pPr/>
              <a:t>17</a:t>
            </a:fld>
            <a:endParaRPr lang="en-US"/>
          </a:p>
        </p:txBody>
      </p:sp>
      <p:sp>
        <p:nvSpPr>
          <p:cNvPr id="632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32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5DF242-1D79-4981-A2DD-54B7A0C65DFD}" type="slidenum">
              <a:rPr lang="en-US"/>
              <a:pPr/>
              <a:t>18</a:t>
            </a:fld>
            <a:endParaRPr lang="en-US"/>
          </a:p>
        </p:txBody>
      </p:sp>
      <p:sp>
        <p:nvSpPr>
          <p:cNvPr id="634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34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395FC3-EDF0-4DD3-B263-58E88294BB65}" type="slidenum">
              <a:rPr lang="en-US"/>
              <a:pPr/>
              <a:t>19</a:t>
            </a:fld>
            <a:endParaRPr lang="en-US"/>
          </a:p>
        </p:txBody>
      </p:sp>
      <p:sp>
        <p:nvSpPr>
          <p:cNvPr id="636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36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D8102D-6966-49DA-8B79-022EC3F8599A}" type="slidenum">
              <a:rPr lang="en-US"/>
              <a:pPr/>
              <a:t>2</a:t>
            </a:fld>
            <a:endParaRPr lang="en-US"/>
          </a:p>
        </p:txBody>
      </p:sp>
      <p:sp>
        <p:nvSpPr>
          <p:cNvPr id="610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10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75E4B3-2C86-4832-ABED-7B36A7F216AD}" type="slidenum">
              <a:rPr lang="en-US"/>
              <a:pPr/>
              <a:t>20</a:t>
            </a:fld>
            <a:endParaRPr lang="en-US"/>
          </a:p>
        </p:txBody>
      </p:sp>
      <p:sp>
        <p:nvSpPr>
          <p:cNvPr id="68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8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2DABF3-9348-4FAF-92A2-0B81802364E2}" type="slidenum">
              <a:rPr lang="en-US"/>
              <a:pPr/>
              <a:t>21</a:t>
            </a:fld>
            <a:endParaRPr lang="en-US"/>
          </a:p>
        </p:txBody>
      </p:sp>
      <p:sp>
        <p:nvSpPr>
          <p:cNvPr id="68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8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809AD5D-201F-492B-B522-519AC048088A}" type="slidenum">
              <a:rPr lang="en-US"/>
              <a:pPr/>
              <a:t>22</a:t>
            </a:fld>
            <a:endParaRPr lang="en-US"/>
          </a:p>
        </p:txBody>
      </p:sp>
      <p:sp>
        <p:nvSpPr>
          <p:cNvPr id="638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38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811096-DE5B-4DD8-94CA-3B5712CC6F6D}" type="slidenum">
              <a:rPr lang="en-US"/>
              <a:pPr/>
              <a:t>23</a:t>
            </a:fld>
            <a:endParaRPr lang="en-US"/>
          </a:p>
        </p:txBody>
      </p:sp>
      <p:sp>
        <p:nvSpPr>
          <p:cNvPr id="641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41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76828E-C277-41FB-A787-654A43D954C8}" type="slidenum">
              <a:rPr lang="en-US"/>
              <a:pPr/>
              <a:t>24</a:t>
            </a:fld>
            <a:endParaRPr lang="en-US"/>
          </a:p>
        </p:txBody>
      </p:sp>
      <p:sp>
        <p:nvSpPr>
          <p:cNvPr id="643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4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76828E-C277-41FB-A787-654A43D954C8}" type="slidenum">
              <a:rPr lang="en-US"/>
              <a:pPr/>
              <a:t>25</a:t>
            </a:fld>
            <a:endParaRPr lang="en-US"/>
          </a:p>
        </p:txBody>
      </p:sp>
      <p:sp>
        <p:nvSpPr>
          <p:cNvPr id="643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4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19ED07-E3D6-4CCA-A15B-EDEF6966C570}" type="slidenum">
              <a:rPr lang="en-US"/>
              <a:pPr/>
              <a:t>26</a:t>
            </a:fld>
            <a:endParaRPr lang="en-US"/>
          </a:p>
        </p:txBody>
      </p:sp>
      <p:sp>
        <p:nvSpPr>
          <p:cNvPr id="64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4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7FD2745-3361-47AB-8231-65FC5D7B7C47}" type="slidenum">
              <a:rPr lang="en-US"/>
              <a:pPr/>
              <a:t>27</a:t>
            </a:fld>
            <a:endParaRPr lang="en-US"/>
          </a:p>
        </p:txBody>
      </p:sp>
      <p:sp>
        <p:nvSpPr>
          <p:cNvPr id="64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4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D394E2-71A6-447F-86D1-B2122F3CF33D}" type="slidenum">
              <a:rPr lang="en-US"/>
              <a:pPr/>
              <a:t>28</a:t>
            </a:fld>
            <a:endParaRPr lang="en-US"/>
          </a:p>
        </p:txBody>
      </p:sp>
      <p:sp>
        <p:nvSpPr>
          <p:cNvPr id="64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4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436EED-6AC1-4EA9-B6E0-580C3AD95378}" type="slidenum">
              <a:rPr lang="en-US"/>
              <a:pPr/>
              <a:t>29</a:t>
            </a:fld>
            <a:endParaRPr lang="en-US"/>
          </a:p>
        </p:txBody>
      </p:sp>
      <p:sp>
        <p:nvSpPr>
          <p:cNvPr id="65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5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F8A7C7-5553-4E26-B0AA-CD910C17FE49}" type="slidenum">
              <a:rPr lang="en-US"/>
              <a:pPr/>
              <a:t>3</a:t>
            </a:fld>
            <a:endParaRPr lang="en-US"/>
          </a:p>
        </p:txBody>
      </p:sp>
      <p:sp>
        <p:nvSpPr>
          <p:cNvPr id="614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14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3AE2E23-BACA-4828-83D2-F1D4675C523A}" type="slidenum">
              <a:rPr lang="en-US"/>
              <a:pPr/>
              <a:t>30</a:t>
            </a:fld>
            <a:endParaRPr lang="en-US"/>
          </a:p>
        </p:txBody>
      </p:sp>
      <p:sp>
        <p:nvSpPr>
          <p:cNvPr id="65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5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0A3F54-9D43-4343-9A8E-DD9AFBD9EC4D}" type="slidenum">
              <a:rPr lang="en-US"/>
              <a:pPr/>
              <a:t>31</a:t>
            </a:fld>
            <a:endParaRPr lang="en-US"/>
          </a:p>
        </p:txBody>
      </p:sp>
      <p:sp>
        <p:nvSpPr>
          <p:cNvPr id="65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5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1499CE-959A-41E9-B259-6185987179C3}" type="slidenum">
              <a:rPr lang="en-US"/>
              <a:pPr/>
              <a:t>32</a:t>
            </a:fld>
            <a:endParaRPr lang="en-US"/>
          </a:p>
        </p:txBody>
      </p:sp>
      <p:sp>
        <p:nvSpPr>
          <p:cNvPr id="65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5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3EC51C-025E-42FF-BA1E-A1EF3E65346F}" type="slidenum">
              <a:rPr lang="en-US"/>
              <a:pPr/>
              <a:t>33</a:t>
            </a:fld>
            <a:endParaRPr lang="en-US"/>
          </a:p>
        </p:txBody>
      </p:sp>
      <p:sp>
        <p:nvSpPr>
          <p:cNvPr id="66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6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3EC51C-025E-42FF-BA1E-A1EF3E65346F}" type="slidenum">
              <a:rPr lang="en-US"/>
              <a:pPr/>
              <a:t>34</a:t>
            </a:fld>
            <a:endParaRPr lang="en-US"/>
          </a:p>
        </p:txBody>
      </p:sp>
      <p:sp>
        <p:nvSpPr>
          <p:cNvPr id="66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6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19BCBB-8D76-4F44-93FE-8C7EEBC88A10}" type="slidenum">
              <a:rPr lang="en-US"/>
              <a:pPr/>
              <a:t>35</a:t>
            </a:fld>
            <a:endParaRPr lang="en-US"/>
          </a:p>
        </p:txBody>
      </p:sp>
      <p:sp>
        <p:nvSpPr>
          <p:cNvPr id="66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6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F24287-A95F-4E4C-861C-05C1DEE368A2}" type="slidenum">
              <a:rPr lang="en-US"/>
              <a:pPr/>
              <a:t>36</a:t>
            </a:fld>
            <a:endParaRPr lang="en-US"/>
          </a:p>
        </p:txBody>
      </p:sp>
      <p:sp>
        <p:nvSpPr>
          <p:cNvPr id="66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6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1F3801-834C-49E3-ACFD-030521517F05}" type="slidenum">
              <a:rPr lang="en-US"/>
              <a:pPr/>
              <a:t>37</a:t>
            </a:fld>
            <a:endParaRPr lang="en-US"/>
          </a:p>
        </p:txBody>
      </p:sp>
      <p:sp>
        <p:nvSpPr>
          <p:cNvPr id="66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6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197890-8014-46CA-8CD1-181B0DA67329}" type="slidenum">
              <a:rPr lang="en-US"/>
              <a:pPr/>
              <a:t>38</a:t>
            </a:fld>
            <a:endParaRPr lang="en-US"/>
          </a:p>
        </p:txBody>
      </p:sp>
      <p:sp>
        <p:nvSpPr>
          <p:cNvPr id="66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6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E4E885-1C50-42AA-8B03-4C7C4BB86D1E}" type="slidenum">
              <a:rPr lang="en-US"/>
              <a:pPr/>
              <a:t>39</a:t>
            </a:fld>
            <a:endParaRPr lang="en-US"/>
          </a:p>
        </p:txBody>
      </p:sp>
      <p:sp>
        <p:nvSpPr>
          <p:cNvPr id="67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7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D270E2-ACDD-4149-B293-86C830FE0BB7}" type="slidenum">
              <a:rPr lang="en-US"/>
              <a:pPr/>
              <a:t>4</a:t>
            </a:fld>
            <a:endParaRPr lang="en-US"/>
          </a:p>
        </p:txBody>
      </p:sp>
      <p:sp>
        <p:nvSpPr>
          <p:cNvPr id="616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16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B95B32-8639-4807-8EB7-2D3C5E0FF949}" type="slidenum">
              <a:rPr lang="en-US"/>
              <a:pPr/>
              <a:t>40</a:t>
            </a:fld>
            <a:endParaRPr lang="en-US"/>
          </a:p>
        </p:txBody>
      </p:sp>
      <p:sp>
        <p:nvSpPr>
          <p:cNvPr id="67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7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3887F2-5E42-48D9-BD3E-C2DD95E34C80}" type="slidenum">
              <a:rPr lang="en-US"/>
              <a:pPr/>
              <a:t>41</a:t>
            </a:fld>
            <a:endParaRPr lang="en-US"/>
          </a:p>
        </p:txBody>
      </p:sp>
      <p:sp>
        <p:nvSpPr>
          <p:cNvPr id="67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7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71C727-9613-4127-AEC7-B93FF7673327}" type="slidenum">
              <a:rPr lang="en-US"/>
              <a:pPr/>
              <a:t>5</a:t>
            </a:fld>
            <a:endParaRPr lang="en-US"/>
          </a:p>
        </p:txBody>
      </p:sp>
      <p:sp>
        <p:nvSpPr>
          <p:cNvPr id="618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18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71C727-9613-4127-AEC7-B93FF7673327}" type="slidenum">
              <a:rPr lang="en-US"/>
              <a:pPr/>
              <a:t>6</a:t>
            </a:fld>
            <a:endParaRPr lang="en-US"/>
          </a:p>
        </p:txBody>
      </p:sp>
      <p:sp>
        <p:nvSpPr>
          <p:cNvPr id="618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18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8F40B5-5D82-40C3-956C-306A5B3539B7}" type="slidenum">
              <a:rPr lang="en-US"/>
              <a:pPr/>
              <a:t>7</a:t>
            </a:fld>
            <a:endParaRPr lang="en-US"/>
          </a:p>
        </p:txBody>
      </p:sp>
      <p:sp>
        <p:nvSpPr>
          <p:cNvPr id="620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20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1F9379-8481-4B88-AB42-7C65206E3940}" type="slidenum">
              <a:rPr lang="en-US"/>
              <a:pPr/>
              <a:t>8</a:t>
            </a:fld>
            <a:endParaRPr lang="en-US"/>
          </a:p>
        </p:txBody>
      </p:sp>
      <p:sp>
        <p:nvSpPr>
          <p:cNvPr id="622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22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1F9379-8481-4B88-AB42-7C65206E3940}" type="slidenum">
              <a:rPr lang="en-US"/>
              <a:pPr/>
              <a:t>9</a:t>
            </a:fld>
            <a:endParaRPr lang="en-US"/>
          </a:p>
        </p:txBody>
      </p:sp>
      <p:sp>
        <p:nvSpPr>
          <p:cNvPr id="622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622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644CA8-F696-49E5-A32E-AAAD0C06885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859F6-C6C9-46C5-8730-381827F8A0D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699270-ED7A-467B-B885-4A302B11E79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738563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0A909120-4C5A-4AED-BBAC-81DD3C7BF7C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D822F3-0485-4CA5-B2E9-D6427C3EC22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01B775-740F-4A93-A461-017CF390E1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AEBAB-6C76-4E88-B1C6-B462C01C3FC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597171-80E5-42CF-AE23-BF54ECB13F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CD86A-E5FF-4D2C-B96D-75F773A2FD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4C4A9E-FE85-4F9B-9A8E-9CD1847F08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438C83-33A9-4886-91FE-E5E411BAEF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E5069-B4CA-4F1B-9D76-D8CE83883D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73856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B9027BF-721A-44A9-BA10-4E903FAA96A5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/>
              <a:t>MICROSOFT WORD</a:t>
            </a: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Назив предмета:</a:t>
            </a:r>
            <a:r>
              <a:rPr lang="sr-Latn-CS" sz="1400" b="1" smtClean="0"/>
              <a:t>  	</a:t>
            </a:r>
            <a:r>
              <a:rPr lang="sr-Cyrl-CS" sz="1400" b="1" smtClean="0"/>
              <a:t>БАЗИЧНЕ ВЕШТИНЕ У ИНФОРМАТИЦИ</a:t>
            </a:r>
            <a:endParaRPr lang="en-US" sz="1400" smtClean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Предавање </a:t>
            </a:r>
            <a:r>
              <a:rPr lang="sr-Latn-CS" sz="1400"/>
              <a:t>бр. 06</a:t>
            </a:r>
            <a:r>
              <a:rPr lang="sr-Latn-CS" sz="1400" b="1"/>
              <a:t> 	</a:t>
            </a:r>
            <a:r>
              <a:rPr lang="sr-Cyrl-CS" sz="1400" b="1"/>
              <a:t>Час</a:t>
            </a:r>
            <a:r>
              <a:rPr lang="sr-Latn-CS" sz="1400" b="1"/>
              <a:t>: 0</a:t>
            </a:r>
            <a:r>
              <a:rPr lang="sr-Cyrl-CS" sz="1400" b="1"/>
              <a:t>1 и 02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Наставна јединица: 	</a:t>
            </a:r>
            <a:r>
              <a:rPr lang="sr-Latn-CS" sz="1400" b="1"/>
              <a:t>Microsoft Word </a:t>
            </a:r>
            <a:r>
              <a:rPr lang="sr-Latn-CS" sz="1400" b="1" smtClean="0"/>
              <a:t>2007.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Тематске јединице: 	</a:t>
            </a:r>
            <a:r>
              <a:rPr lang="ru-RU" sz="1400" b="1"/>
              <a:t>Текст </a:t>
            </a:r>
            <a:r>
              <a:rPr lang="ru-RU" sz="1400" b="1" smtClean="0"/>
              <a:t>процесори</a:t>
            </a:r>
            <a:r>
              <a:rPr lang="sr-Latn-RS" sz="1400" b="1" smtClean="0"/>
              <a:t> (</a:t>
            </a:r>
            <a:r>
              <a:rPr lang="sr-Cyrl-RS" sz="1400" b="1" smtClean="0"/>
              <a:t>наставак)</a:t>
            </a:r>
            <a:r>
              <a:rPr lang="ru-RU" sz="1400" b="1" smtClean="0"/>
              <a:t>.</a:t>
            </a:r>
            <a:endParaRPr lang="ru-RU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Припремио</a:t>
            </a:r>
            <a:r>
              <a:rPr lang="sr-Latn-CS" sz="1400"/>
              <a:t>: 	</a:t>
            </a:r>
            <a:r>
              <a:rPr lang="sr-Cyrl-CS" sz="1400" b="1" i="1"/>
              <a:t>Проф.</a:t>
            </a:r>
            <a:r>
              <a:rPr lang="sr-Latn-CS" sz="1400" b="1" i="1"/>
              <a:t> др Небојша Здравковић</a:t>
            </a:r>
            <a:endParaRPr lang="en-US" sz="1400" b="1" i="1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4783138" cy="1587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© </a:t>
            </a:r>
            <a:r>
              <a:rPr lang="ru-RU" sz="1000" smtClean="0"/>
              <a:t>201</a:t>
            </a:r>
            <a:r>
              <a:rPr lang="sr-Latn-RS" sz="1000" smtClean="0"/>
              <a:t>8</a:t>
            </a:r>
            <a:r>
              <a:rPr lang="ru-RU" sz="1000" smtClean="0"/>
              <a:t>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  <a:endParaRPr lang="en-US" sz="1000"/>
          </a:p>
        </p:txBody>
      </p:sp>
      <p:pic>
        <p:nvPicPr>
          <p:cNvPr id="8205" name="Picture 13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33C27-0106-4D49-8678-10D5F3C9AF00}" type="slidenum">
              <a:rPr lang="en-US"/>
              <a:pPr/>
              <a:t>10</a:t>
            </a:fld>
            <a:endParaRPr lang="en-US"/>
          </a:p>
        </p:txBody>
      </p:sp>
      <p:sp>
        <p:nvSpPr>
          <p:cNvPr id="623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Креирање табеле</a:t>
            </a:r>
            <a:endParaRPr lang="sr-Latn-CS"/>
          </a:p>
        </p:txBody>
      </p:sp>
      <p:sp>
        <p:nvSpPr>
          <p:cNvPr id="623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 sz="2400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r="82114" b="61721"/>
          <a:stretch>
            <a:fillRect/>
          </a:stretch>
        </p:blipFill>
        <p:spPr bwMode="auto">
          <a:xfrm>
            <a:off x="561209" y="1570530"/>
            <a:ext cx="3401191" cy="4313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4" cstate="print"/>
          <a:srcRect l="43831" t="33134" r="43847" b="40849"/>
          <a:stretch>
            <a:fillRect/>
          </a:stretch>
        </p:blipFill>
        <p:spPr bwMode="auto">
          <a:xfrm>
            <a:off x="4626928" y="1545129"/>
            <a:ext cx="3551872" cy="440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33C27-0106-4D49-8678-10D5F3C9AF00}" type="slidenum">
              <a:rPr lang="en-US"/>
              <a:pPr/>
              <a:t>11</a:t>
            </a:fld>
            <a:endParaRPr lang="en-US"/>
          </a:p>
        </p:txBody>
      </p:sp>
      <p:sp>
        <p:nvSpPr>
          <p:cNvPr id="623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Креирање табеле</a:t>
            </a:r>
            <a:endParaRPr lang="sr-Latn-CS"/>
          </a:p>
        </p:txBody>
      </p:sp>
      <p:sp>
        <p:nvSpPr>
          <p:cNvPr id="623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 sz="2400"/>
          </a:p>
        </p:txBody>
      </p:sp>
      <p:pic>
        <p:nvPicPr>
          <p:cNvPr id="11" name="Picture 10" descr="Add a cell, row, or column to a tabl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69486" y="2110949"/>
            <a:ext cx="6148914" cy="2621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9B4EA0-1DF3-4209-AFC9-6A7BA9FAF741}" type="slidenum">
              <a:rPr lang="en-US"/>
              <a:pPr/>
              <a:t>12</a:t>
            </a:fld>
            <a:endParaRPr lang="en-US"/>
          </a:p>
        </p:txBody>
      </p:sp>
      <p:sp>
        <p:nvSpPr>
          <p:cNvPr id="625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Означавање</a:t>
            </a:r>
            <a:endParaRPr lang="sr-Latn-CS"/>
          </a:p>
        </p:txBody>
      </p:sp>
      <p:sp>
        <p:nvSpPr>
          <p:cNvPr id="625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800"/>
              <a:t>К</a:t>
            </a:r>
            <a:r>
              <a:rPr lang="pl-PL" sz="2800"/>
              <a:t>ликнете</a:t>
            </a:r>
            <a:r>
              <a:rPr lang="sr-Cyrl-CS" sz="2800"/>
              <a:t> у табелу</a:t>
            </a:r>
            <a:r>
              <a:rPr lang="sr-Latn-CS" sz="2800"/>
              <a:t>, </a:t>
            </a:r>
            <a:r>
              <a:rPr lang="pl-PL" sz="2800"/>
              <a:t>а затим из менија </a:t>
            </a:r>
            <a:r>
              <a:rPr lang="en-GB" sz="2800" b="1" i="1" smtClean="0"/>
              <a:t>Table Tools/</a:t>
            </a:r>
            <a:r>
              <a:rPr lang="en-GB" sz="2800" smtClean="0"/>
              <a:t> </a:t>
            </a:r>
            <a:r>
              <a:rPr lang="en-GB" sz="2800" b="1" i="1" smtClean="0"/>
              <a:t>Layout</a:t>
            </a:r>
            <a:r>
              <a:rPr lang="sr-Latn-CS" sz="2800" smtClean="0"/>
              <a:t> </a:t>
            </a:r>
            <a:r>
              <a:rPr lang="pl-PL" sz="2800"/>
              <a:t>изаберете команду </a:t>
            </a:r>
            <a:r>
              <a:rPr lang="sr-Latn-CS" sz="2800" b="1" i="1" smtClean="0"/>
              <a:t>Select</a:t>
            </a:r>
            <a:endParaRPr lang="sr-Cyrl-CS" sz="2800" b="1" i="1"/>
          </a:p>
          <a:p>
            <a:pPr>
              <a:lnSpc>
                <a:spcPct val="90000"/>
              </a:lnSpc>
            </a:pPr>
            <a:r>
              <a:rPr lang="pl-PL" sz="2800"/>
              <a:t>Означавање колоне коришћењем миша</a:t>
            </a:r>
            <a:endParaRPr lang="sr-Cyrl-CS" sz="2800"/>
          </a:p>
          <a:p>
            <a:pPr lvl="1">
              <a:lnSpc>
                <a:spcPct val="90000"/>
              </a:lnSpc>
            </a:pPr>
            <a:r>
              <a:rPr lang="pl-PL" sz="2400"/>
              <a:t>показивач поставите на горњу ивицу када се он претвара у малу црну стрелицу</a:t>
            </a:r>
            <a:r>
              <a:rPr lang="sr-Latn-CS" sz="2400"/>
              <a:t>, </a:t>
            </a:r>
            <a:r>
              <a:rPr lang="pl-PL" sz="2400"/>
              <a:t>окренуту надоле</a:t>
            </a:r>
            <a:r>
              <a:rPr lang="sr-Cyrl-CS" sz="2400"/>
              <a:t>, и</a:t>
            </a:r>
            <a:r>
              <a:rPr lang="sr-Latn-CS" sz="2400"/>
              <a:t> </a:t>
            </a:r>
            <a:r>
              <a:rPr lang="sr-Cyrl-CS" sz="2400"/>
              <a:t>к</a:t>
            </a:r>
            <a:r>
              <a:rPr lang="pl-PL" sz="2400"/>
              <a:t>ликнете</a:t>
            </a:r>
            <a:endParaRPr lang="sr-Cyrl-CS" sz="2400"/>
          </a:p>
          <a:p>
            <a:pPr>
              <a:lnSpc>
                <a:spcPct val="90000"/>
              </a:lnSpc>
            </a:pPr>
            <a:r>
              <a:rPr lang="pl-PL" sz="2800"/>
              <a:t>Означавање редова је исто као код обичног </a:t>
            </a:r>
            <a:r>
              <a:rPr lang="pl-PL" sz="2800" smtClean="0"/>
              <a:t>текста</a:t>
            </a:r>
            <a:endParaRPr lang="sr-Cyrl-CS" sz="2800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r="90916" b="79820"/>
          <a:stretch>
            <a:fillRect/>
          </a:stretch>
        </p:blipFill>
        <p:spPr bwMode="auto">
          <a:xfrm>
            <a:off x="3845551" y="4421808"/>
            <a:ext cx="2131915" cy="189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85117-DA77-4089-BDE1-FA0D3C2D5F6C}" type="slidenum">
              <a:rPr lang="en-US"/>
              <a:pPr/>
              <a:t>13</a:t>
            </a:fld>
            <a:endParaRPr lang="en-US"/>
          </a:p>
        </p:txBody>
      </p:sp>
      <p:sp>
        <p:nvSpPr>
          <p:cNvPr id="68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Промена структуре</a:t>
            </a:r>
            <a:endParaRPr lang="sr-Latn-CS"/>
          </a:p>
        </p:txBody>
      </p:sp>
      <p:sp>
        <p:nvSpPr>
          <p:cNvPr id="68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Б</a:t>
            </a:r>
            <a:r>
              <a:rPr lang="pl-PL"/>
              <a:t>рисање садржаја</a:t>
            </a:r>
            <a:r>
              <a:rPr lang="sr-Latn-CS"/>
              <a:t>, </a:t>
            </a:r>
            <a:r>
              <a:rPr lang="pl-PL"/>
              <a:t>при чему структура табеле остаје нетакнута</a:t>
            </a:r>
            <a:r>
              <a:rPr lang="sr-Latn-CS"/>
              <a:t>, </a:t>
            </a:r>
            <a:r>
              <a:rPr lang="pl-PL"/>
              <a:t>се обавља простим притиском на </a:t>
            </a:r>
            <a:r>
              <a:rPr lang="sr-Latn-CS" b="1" i="1" smtClean="0"/>
              <a:t>Delete</a:t>
            </a:r>
            <a:endParaRPr lang="sr-Cyrl-CS" b="1" i="1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82747" b="80310"/>
          <a:stretch>
            <a:fillRect/>
          </a:stretch>
        </p:blipFill>
        <p:spPr bwMode="auto">
          <a:xfrm>
            <a:off x="2268137" y="3261206"/>
            <a:ext cx="4674530" cy="2927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D2C0-340A-4CB6-A3B2-3C4408D58786}" type="slidenum">
              <a:rPr lang="en-US"/>
              <a:pPr/>
              <a:t>14</a:t>
            </a:fld>
            <a:endParaRPr lang="en-US"/>
          </a:p>
        </p:txBody>
      </p:sp>
      <p:sp>
        <p:nvSpPr>
          <p:cNvPr id="627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Промена структуре</a:t>
            </a:r>
            <a:endParaRPr lang="sr-Latn-CS"/>
          </a:p>
        </p:txBody>
      </p:sp>
      <p:sp>
        <p:nvSpPr>
          <p:cNvPr id="627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У менију </a:t>
            </a:r>
            <a:r>
              <a:rPr lang="en-GB" b="1" i="1" smtClean="0"/>
              <a:t>Table Tools/</a:t>
            </a:r>
            <a:r>
              <a:rPr lang="en-GB" smtClean="0"/>
              <a:t> </a:t>
            </a:r>
            <a:r>
              <a:rPr lang="en-GB" b="1" i="1" smtClean="0"/>
              <a:t>Layout</a:t>
            </a:r>
            <a:r>
              <a:rPr lang="en-GB" smtClean="0"/>
              <a:t> у оквиру груп</a:t>
            </a:r>
            <a:r>
              <a:rPr lang="pl-PL" smtClean="0"/>
              <a:t>е </a:t>
            </a:r>
            <a:r>
              <a:rPr lang="sr-Latn-CS" b="1" i="1" smtClean="0"/>
              <a:t>Rows </a:t>
            </a:r>
            <a:r>
              <a:rPr lang="en-GB" b="1" i="1" smtClean="0"/>
              <a:t>&amp; Columns </a:t>
            </a:r>
            <a:r>
              <a:rPr lang="pl-PL" smtClean="0"/>
              <a:t>се налазе команде за уметање</a:t>
            </a:r>
          </a:p>
          <a:p>
            <a:pPr lvl="1"/>
            <a:r>
              <a:rPr lang="en-US" b="1" i="1" smtClean="0"/>
              <a:t>Insert </a:t>
            </a:r>
            <a:r>
              <a:rPr lang="sr-Latn-CS" b="1" i="1" smtClean="0"/>
              <a:t>Above</a:t>
            </a:r>
            <a:r>
              <a:rPr lang="sr-Latn-CS" smtClean="0"/>
              <a:t> </a:t>
            </a:r>
            <a:r>
              <a:rPr lang="en-US" smtClean="0"/>
              <a:t>и </a:t>
            </a:r>
            <a:r>
              <a:rPr lang="en-US" b="1" i="1" smtClean="0"/>
              <a:t>Insert </a:t>
            </a:r>
            <a:r>
              <a:rPr lang="sr-Latn-CS" b="1" i="1" smtClean="0"/>
              <a:t>Below</a:t>
            </a:r>
            <a:r>
              <a:rPr lang="sr-Latn-CS" smtClean="0"/>
              <a:t> </a:t>
            </a:r>
            <a:r>
              <a:rPr lang="en-US" smtClean="0"/>
              <a:t>умећу ред изнад или испод</a:t>
            </a:r>
            <a:endParaRPr lang="sr-Latn-CS" smtClean="0"/>
          </a:p>
          <a:p>
            <a:pPr lvl="1"/>
            <a:r>
              <a:rPr lang="en-US" b="1" i="1" smtClean="0"/>
              <a:t>Insert</a:t>
            </a:r>
            <a:r>
              <a:rPr lang="sr-Latn-CS" b="1" i="1" smtClean="0"/>
              <a:t> Left</a:t>
            </a:r>
            <a:r>
              <a:rPr lang="sr-Latn-CS" i="1" smtClean="0"/>
              <a:t> </a:t>
            </a:r>
            <a:r>
              <a:rPr lang="en-US" smtClean="0"/>
              <a:t>и </a:t>
            </a:r>
            <a:r>
              <a:rPr lang="en-US" b="1" i="1" smtClean="0"/>
              <a:t>Insert </a:t>
            </a:r>
            <a:r>
              <a:rPr lang="sr-Latn-CS" b="1" i="1" smtClean="0"/>
              <a:t>Right </a:t>
            </a:r>
            <a:r>
              <a:rPr lang="en-US" smtClean="0"/>
              <a:t>умећу колону са леве и десне стране ћелије</a:t>
            </a:r>
            <a:r>
              <a:rPr lang="sr-Latn-CS" smtClean="0"/>
              <a:t>, </a:t>
            </a:r>
            <a:r>
              <a:rPr lang="en-US" smtClean="0"/>
              <a:t>у којој је курзор</a:t>
            </a:r>
            <a:r>
              <a:rPr lang="sr-Latn-CS" smtClean="0"/>
              <a:t> 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8D2C0-340A-4CB6-A3B2-3C4408D58786}" type="slidenum">
              <a:rPr lang="en-US"/>
              <a:pPr/>
              <a:t>15</a:t>
            </a:fld>
            <a:endParaRPr lang="en-US"/>
          </a:p>
        </p:txBody>
      </p:sp>
      <p:sp>
        <p:nvSpPr>
          <p:cNvPr id="627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Форматирање</a:t>
            </a:r>
            <a:endParaRPr lang="sr-Latn-CS"/>
          </a:p>
        </p:txBody>
      </p:sp>
      <p:sp>
        <p:nvSpPr>
          <p:cNvPr id="627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3" cstate="print"/>
          <a:srcRect r="61952" b="80800"/>
          <a:stretch>
            <a:fillRect/>
          </a:stretch>
        </p:blipFill>
        <p:spPr bwMode="auto">
          <a:xfrm>
            <a:off x="321498" y="2165110"/>
            <a:ext cx="8517702" cy="3041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E7D4EF-56CB-4616-A29A-98F8F89DF298}" type="slidenum">
              <a:rPr lang="en-US"/>
              <a:pPr/>
              <a:t>16</a:t>
            </a:fld>
            <a:endParaRPr lang="en-US"/>
          </a:p>
        </p:txBody>
      </p:sp>
      <p:sp>
        <p:nvSpPr>
          <p:cNvPr id="629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i="1"/>
              <a:t>Дијалог прозор команде </a:t>
            </a:r>
            <a:r>
              <a:rPr lang="pl-PL" sz="3600" i="1" smtClean="0"/>
              <a:t>T</a:t>
            </a:r>
            <a:r>
              <a:rPr lang="sr-Latn-CS" sz="3600" i="1" smtClean="0"/>
              <a:t>ext </a:t>
            </a:r>
            <a:r>
              <a:rPr lang="sr-Latn-CS" sz="3600" i="1"/>
              <a:t>direction</a:t>
            </a:r>
            <a:r>
              <a:rPr lang="sr-Latn-CS" sz="3600"/>
              <a:t> </a:t>
            </a:r>
          </a:p>
        </p:txBody>
      </p:sp>
      <p:sp>
        <p:nvSpPr>
          <p:cNvPr id="629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8059" r="34460" b="86192"/>
          <a:stretch>
            <a:fillRect/>
          </a:stretch>
        </p:blipFill>
        <p:spPr bwMode="auto">
          <a:xfrm>
            <a:off x="561462" y="2378692"/>
            <a:ext cx="8176138" cy="2777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D620AB-A628-49AC-AE4D-3494122AA281}" type="slidenum">
              <a:rPr lang="en-US"/>
              <a:pPr/>
              <a:t>17</a:t>
            </a:fld>
            <a:endParaRPr lang="en-US"/>
          </a:p>
        </p:txBody>
      </p:sp>
      <p:sp>
        <p:nvSpPr>
          <p:cNvPr id="631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i="1"/>
              <a:t>Унапред дефинисани формати табела</a:t>
            </a:r>
            <a:r>
              <a:rPr lang="sr-Latn-CS" sz="3600"/>
              <a:t> </a:t>
            </a:r>
          </a:p>
        </p:txBody>
      </p:sp>
      <p:sp>
        <p:nvSpPr>
          <p:cNvPr id="631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50614" b="86928"/>
          <a:stretch>
            <a:fillRect/>
          </a:stretch>
        </p:blipFill>
        <p:spPr bwMode="auto">
          <a:xfrm>
            <a:off x="287277" y="2266490"/>
            <a:ext cx="8712790" cy="2432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ECCFA6-C2C8-4BE6-93DB-1DA63E0A2C93}" type="slidenum">
              <a:rPr lang="en-US"/>
              <a:pPr/>
              <a:t>18</a:t>
            </a:fld>
            <a:endParaRPr lang="en-US"/>
          </a:p>
        </p:txBody>
      </p:sp>
      <p:sp>
        <p:nvSpPr>
          <p:cNvPr id="633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i="1"/>
              <a:t>Дијалог прозор команде </a:t>
            </a:r>
            <a:r>
              <a:rPr lang="en-US" sz="3600" i="1" smtClean="0"/>
              <a:t>Borders </a:t>
            </a:r>
            <a:r>
              <a:rPr lang="en-US" sz="3600" i="1"/>
              <a:t>and Shading</a:t>
            </a:r>
            <a:r>
              <a:rPr lang="sr-Latn-CS" sz="3600"/>
              <a:t> </a:t>
            </a:r>
          </a:p>
        </p:txBody>
      </p:sp>
      <p:sp>
        <p:nvSpPr>
          <p:cNvPr id="633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35827" t="27239" r="35935" b="33775"/>
          <a:stretch>
            <a:fillRect/>
          </a:stretch>
        </p:blipFill>
        <p:spPr bwMode="auto">
          <a:xfrm>
            <a:off x="3814693" y="1669333"/>
            <a:ext cx="5109173" cy="4104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4" cstate="print"/>
          <a:srcRect l="65222" t="4192" r="19352" b="86683"/>
          <a:stretch>
            <a:fillRect/>
          </a:stretch>
        </p:blipFill>
        <p:spPr bwMode="auto">
          <a:xfrm>
            <a:off x="311895" y="2654940"/>
            <a:ext cx="3362638" cy="1409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79E19-EC09-46DC-A991-CD2CFA74612A}" type="slidenum">
              <a:rPr lang="en-US"/>
              <a:pPr/>
              <a:t>19</a:t>
            </a:fld>
            <a:endParaRPr lang="en-US"/>
          </a:p>
        </p:txBody>
      </p:sp>
      <p:sp>
        <p:nvSpPr>
          <p:cNvPr id="635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i="1"/>
              <a:t>Дугме </a:t>
            </a:r>
            <a:r>
              <a:rPr lang="pl-PL" i="1" smtClean="0"/>
              <a:t>Bottom Border</a:t>
            </a:r>
            <a:endParaRPr lang="sr-Latn-CS"/>
          </a:p>
        </p:txBody>
      </p:sp>
      <p:sp>
        <p:nvSpPr>
          <p:cNvPr id="635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2" name="Picture 11"/>
          <p:cNvPicPr/>
          <p:nvPr/>
        </p:nvPicPr>
        <p:blipFill>
          <a:blip r:embed="rId3" cstate="print"/>
          <a:srcRect l="30326" t="8594" r="59395" b="56164"/>
          <a:stretch>
            <a:fillRect/>
          </a:stretch>
        </p:blipFill>
        <p:spPr bwMode="auto">
          <a:xfrm>
            <a:off x="2862616" y="1546603"/>
            <a:ext cx="3783717" cy="463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96239-AEC1-4895-AFE9-91F3CF803757}" type="slidenum">
              <a:rPr lang="en-US"/>
              <a:pPr/>
              <a:t>2</a:t>
            </a:fld>
            <a:endParaRPr lang="en-US"/>
          </a:p>
        </p:txBody>
      </p:sp>
      <p:sp>
        <p:nvSpPr>
          <p:cNvPr id="609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Коментари</a:t>
            </a:r>
            <a:endParaRPr lang="sr-Latn-CS"/>
          </a:p>
        </p:txBody>
      </p:sp>
      <p:sp>
        <p:nvSpPr>
          <p:cNvPr id="609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 descr="Word Ribbon Image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4857" y="2710286"/>
            <a:ext cx="1264285" cy="810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2156" t="16019" r="4198" b="66304"/>
          <a:stretch>
            <a:fillRect/>
          </a:stretch>
        </p:blipFill>
        <p:spPr bwMode="auto">
          <a:xfrm>
            <a:off x="233616" y="4774537"/>
            <a:ext cx="7073117" cy="1566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5" cstate="print"/>
          <a:srcRect l="65486" t="40325" r="17389" b="30619"/>
          <a:stretch>
            <a:fillRect/>
          </a:stretch>
        </p:blipFill>
        <p:spPr bwMode="auto">
          <a:xfrm>
            <a:off x="4986943" y="1468782"/>
            <a:ext cx="3225724" cy="304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E1870-2210-4D8F-B2A6-F658BCE68309}" type="slidenum">
              <a:rPr lang="en-US"/>
              <a:pPr/>
              <a:t>20</a:t>
            </a:fld>
            <a:endParaRPr lang="en-US"/>
          </a:p>
        </p:txBody>
      </p:sp>
      <p:sp>
        <p:nvSpPr>
          <p:cNvPr id="68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i="1"/>
              <a:t>Дијалог прозор команде </a:t>
            </a:r>
            <a:r>
              <a:rPr lang="en-US" sz="3600" i="1"/>
              <a:t>Format/Borders and Shading</a:t>
            </a:r>
            <a:r>
              <a:rPr lang="sr-Latn-CS" sz="3600"/>
              <a:t> </a:t>
            </a:r>
          </a:p>
        </p:txBody>
      </p:sp>
      <p:sp>
        <p:nvSpPr>
          <p:cNvPr id="68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683014" name="Picture 6"/>
          <p:cNvPicPr>
            <a:picLocks noChangeAspect="1" noChangeArrowheads="1"/>
          </p:cNvPicPr>
          <p:nvPr/>
        </p:nvPicPr>
        <p:blipFill>
          <a:blip r:embed="rId3" cstate="print"/>
          <a:srcRect l="29417" t="19820" r="29417" b="27193"/>
          <a:stretch>
            <a:fillRect/>
          </a:stretch>
        </p:blipFill>
        <p:spPr bwMode="auto">
          <a:xfrm>
            <a:off x="1323975" y="1400175"/>
            <a:ext cx="6386513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B839CA-0356-43B5-A65F-020FF2FD0A45}" type="slidenum">
              <a:rPr lang="en-US"/>
              <a:pPr/>
              <a:t>21</a:t>
            </a:fld>
            <a:endParaRPr lang="en-US"/>
          </a:p>
        </p:txBody>
      </p:sp>
      <p:sp>
        <p:nvSpPr>
          <p:cNvPr id="68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i="1"/>
              <a:t>Дијалог прозор команде </a:t>
            </a:r>
            <a:r>
              <a:rPr lang="en-US" sz="3600" i="1" smtClean="0"/>
              <a:t>Borders </a:t>
            </a:r>
            <a:r>
              <a:rPr lang="en-US" sz="3600" i="1"/>
              <a:t>and Shading</a:t>
            </a:r>
            <a:r>
              <a:rPr lang="sr-Latn-CS" sz="3600"/>
              <a:t> </a:t>
            </a:r>
          </a:p>
        </p:txBody>
      </p:sp>
      <p:sp>
        <p:nvSpPr>
          <p:cNvPr id="68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5827" t="27451" r="35636" b="32598"/>
          <a:stretch>
            <a:fillRect/>
          </a:stretch>
        </p:blipFill>
        <p:spPr bwMode="auto">
          <a:xfrm>
            <a:off x="1755712" y="1421444"/>
            <a:ext cx="6279155" cy="4903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EE8D5-328B-41E6-B487-35D00B2E8F67}" type="slidenum">
              <a:rPr lang="en-US"/>
              <a:pPr/>
              <a:t>22</a:t>
            </a:fld>
            <a:endParaRPr lang="en-US"/>
          </a:p>
        </p:txBody>
      </p:sp>
      <p:sp>
        <p:nvSpPr>
          <p:cNvPr id="637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i="1" smtClean="0"/>
              <a:t>Дијалог прозор команде </a:t>
            </a:r>
            <a:r>
              <a:rPr lang="en-US" i="1" smtClean="0"/>
              <a:t>Borders and Shading</a:t>
            </a:r>
            <a:r>
              <a:rPr lang="sr-Latn-CS" smtClean="0"/>
              <a:t> </a:t>
            </a:r>
            <a:endParaRPr lang="sr-Latn-CS"/>
          </a:p>
        </p:txBody>
      </p:sp>
      <p:pic>
        <p:nvPicPr>
          <p:cNvPr id="8" name="Content Placeholder 7"/>
          <p:cNvPicPr>
            <a:picLocks noGrp="1"/>
          </p:cNvPicPr>
          <p:nvPr>
            <p:ph idx="1"/>
          </p:nvPr>
        </p:nvPicPr>
        <p:blipFill>
          <a:blip r:embed="rId3" cstate="print"/>
          <a:srcRect l="36084" t="28279" r="36260" b="34045"/>
          <a:stretch>
            <a:fillRect/>
          </a:stretch>
        </p:blipFill>
        <p:spPr bwMode="auto">
          <a:xfrm>
            <a:off x="984802" y="1498277"/>
            <a:ext cx="7100865" cy="488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069DE6-916E-47EF-8A4F-6EEE471F5D13}" type="slidenum">
              <a:rPr lang="en-US"/>
              <a:pPr/>
              <a:t>23</a:t>
            </a:fld>
            <a:endParaRPr lang="en-US"/>
          </a:p>
        </p:txBody>
      </p:sp>
      <p:sp>
        <p:nvSpPr>
          <p:cNvPr id="640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 smtClean="0"/>
              <a:t>Дијалог прозор </a:t>
            </a:r>
            <a:r>
              <a:rPr lang="en-GB" sz="3600" i="1" smtClean="0"/>
              <a:t>групе </a:t>
            </a:r>
            <a:r>
              <a:rPr lang="de-DE" sz="3600" i="1" smtClean="0"/>
              <a:t>Illustrations</a:t>
            </a:r>
            <a:endParaRPr lang="en-US" sz="3600"/>
          </a:p>
        </p:txBody>
      </p:sp>
      <p:sp>
        <p:nvSpPr>
          <p:cNvPr id="640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9919" t="4704" r="77975" b="86683"/>
          <a:stretch>
            <a:fillRect/>
          </a:stretch>
        </p:blipFill>
        <p:spPr bwMode="auto">
          <a:xfrm>
            <a:off x="2777066" y="2491212"/>
            <a:ext cx="3657600" cy="167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7306-2B9A-4F58-B0BA-9142ACAD41BA}" type="slidenum">
              <a:rPr lang="en-US"/>
              <a:pPr/>
              <a:t>24</a:t>
            </a:fld>
            <a:endParaRPr lang="en-US"/>
          </a:p>
        </p:txBody>
      </p:sp>
      <p:sp>
        <p:nvSpPr>
          <p:cNvPr id="64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i="1"/>
              <a:t>Дијалог прозор команде </a:t>
            </a:r>
            <a:r>
              <a:rPr lang="de-DE" sz="3600" i="1" smtClean="0"/>
              <a:t>Picture</a:t>
            </a:r>
            <a:endParaRPr lang="sr-Latn-CS" sz="3600"/>
          </a:p>
        </p:txBody>
      </p:sp>
      <p:sp>
        <p:nvSpPr>
          <p:cNvPr id="642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0997" t="23033" r="17984" b="14869"/>
          <a:stretch>
            <a:fillRect/>
          </a:stretch>
        </p:blipFill>
        <p:spPr bwMode="auto">
          <a:xfrm>
            <a:off x="1952363" y="1462521"/>
            <a:ext cx="6963026" cy="4802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E7306-2B9A-4F58-B0BA-9142ACAD41BA}" type="slidenum">
              <a:rPr lang="en-US"/>
              <a:pPr/>
              <a:t>25</a:t>
            </a:fld>
            <a:endParaRPr lang="en-US"/>
          </a:p>
        </p:txBody>
      </p:sp>
      <p:sp>
        <p:nvSpPr>
          <p:cNvPr id="642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 smtClean="0"/>
              <a:t>К</a:t>
            </a:r>
            <a:r>
              <a:rPr lang="de-DE" sz="3600" i="1" smtClean="0"/>
              <a:t>оманде </a:t>
            </a:r>
            <a:r>
              <a:rPr lang="en-GB" sz="3600" i="1" smtClean="0"/>
              <a:t>за модификовање слике</a:t>
            </a:r>
            <a:endParaRPr lang="sr-Latn-CS" sz="3600"/>
          </a:p>
        </p:txBody>
      </p:sp>
      <p:sp>
        <p:nvSpPr>
          <p:cNvPr id="642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r="52442" b="86427"/>
          <a:stretch>
            <a:fillRect/>
          </a:stretch>
        </p:blipFill>
        <p:spPr bwMode="auto">
          <a:xfrm>
            <a:off x="625705" y="1430822"/>
            <a:ext cx="8128828" cy="2201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3" cstate="print"/>
          <a:srcRect l="41209" b="87010"/>
          <a:stretch>
            <a:fillRect/>
          </a:stretch>
        </p:blipFill>
        <p:spPr bwMode="auto">
          <a:xfrm>
            <a:off x="637815" y="3914797"/>
            <a:ext cx="8167518" cy="2240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A93B1-1FA5-4D54-9FA3-1DFE66AFE40B}" type="slidenum">
              <a:rPr lang="en-US"/>
              <a:pPr/>
              <a:t>26</a:t>
            </a:fld>
            <a:endParaRPr lang="en-US"/>
          </a:p>
        </p:txBody>
      </p:sp>
      <p:sp>
        <p:nvSpPr>
          <p:cNvPr id="64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i="1" smtClean="0"/>
              <a:t>Команда </a:t>
            </a:r>
            <a:r>
              <a:rPr lang="pl-PL" i="1" smtClean="0"/>
              <a:t>Shapes</a:t>
            </a:r>
            <a:endParaRPr lang="sr-Latn-CS"/>
          </a:p>
        </p:txBody>
      </p:sp>
      <p:sp>
        <p:nvSpPr>
          <p:cNvPr id="64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4578" t="4291" r="72446" b="43545"/>
          <a:stretch>
            <a:fillRect/>
          </a:stretch>
        </p:blipFill>
        <p:spPr bwMode="auto">
          <a:xfrm>
            <a:off x="3125373" y="1357538"/>
            <a:ext cx="3825760" cy="504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EBFD6-0BED-4257-933C-B0BB052E646D}" type="slidenum">
              <a:rPr lang="en-US"/>
              <a:pPr/>
              <a:t>27</a:t>
            </a:fld>
            <a:endParaRPr lang="en-US"/>
          </a:p>
        </p:txBody>
      </p:sp>
      <p:sp>
        <p:nvSpPr>
          <p:cNvPr id="64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i="1"/>
              <a:t>WordArt</a:t>
            </a:r>
            <a:r>
              <a:rPr lang="sr-Latn-CS"/>
              <a:t> </a:t>
            </a:r>
          </a:p>
        </p:txBody>
      </p:sp>
      <p:sp>
        <p:nvSpPr>
          <p:cNvPr id="64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46149" name="WordArt 5"/>
          <p:cNvSpPr>
            <a:spLocks noChangeArrowheads="1" noChangeShapeType="1" noTextEdit="1"/>
          </p:cNvSpPr>
          <p:nvPr/>
        </p:nvSpPr>
        <p:spPr bwMode="auto">
          <a:xfrm>
            <a:off x="6281738" y="2743200"/>
            <a:ext cx="2525712" cy="210502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76472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sr-Cyrl-CS" sz="3600" kern="1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Impact"/>
              </a:rPr>
              <a:t>МЕДЦИНА</a:t>
            </a:r>
            <a:endParaRPr lang="en-US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Impact"/>
            </a:endParaRPr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45198" t="4667" r="32767" b="63100"/>
          <a:stretch>
            <a:fillRect/>
          </a:stretch>
        </p:blipFill>
        <p:spPr bwMode="auto">
          <a:xfrm>
            <a:off x="458006" y="1693553"/>
            <a:ext cx="5553324" cy="405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B0376A-6D89-49E2-B15D-EEE63FA29290}" type="slidenum">
              <a:rPr lang="en-US"/>
              <a:pPr/>
              <a:t>28</a:t>
            </a:fld>
            <a:endParaRPr lang="en-US"/>
          </a:p>
        </p:txBody>
      </p:sp>
      <p:sp>
        <p:nvSpPr>
          <p:cNvPr id="64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 smtClean="0"/>
              <a:t>Text Box</a:t>
            </a:r>
            <a:endParaRPr lang="en-US" sz="3600"/>
          </a:p>
        </p:txBody>
      </p:sp>
      <p:sp>
        <p:nvSpPr>
          <p:cNvPr id="64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41049" t="5153" r="36864" b="34479"/>
          <a:stretch>
            <a:fillRect/>
          </a:stretch>
        </p:blipFill>
        <p:spPr bwMode="auto">
          <a:xfrm>
            <a:off x="2971735" y="1450008"/>
            <a:ext cx="3674597" cy="4772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F6E35-F749-4D87-A292-9BC3AEEEEA1E}" type="slidenum">
              <a:rPr lang="en-US"/>
              <a:pPr/>
              <a:t>29</a:t>
            </a:fld>
            <a:endParaRPr lang="en-US"/>
          </a:p>
        </p:txBody>
      </p:sp>
      <p:sp>
        <p:nvSpPr>
          <p:cNvPr id="65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i="1"/>
              <a:t>Пример блок шеме настале коришћењем алатке Text box</a:t>
            </a:r>
            <a:r>
              <a:rPr lang="sr-Latn-CS" sz="3600"/>
              <a:t> </a:t>
            </a:r>
          </a:p>
        </p:txBody>
      </p:sp>
      <p:sp>
        <p:nvSpPr>
          <p:cNvPr id="65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650244" name="Picture 4"/>
          <p:cNvPicPr>
            <a:picLocks noChangeAspect="1" noChangeArrowheads="1"/>
          </p:cNvPicPr>
          <p:nvPr/>
        </p:nvPicPr>
        <p:blipFill>
          <a:blip r:embed="rId3" cstate="print"/>
          <a:srcRect l="20572" t="21915" r="13823" b="26711"/>
          <a:stretch>
            <a:fillRect/>
          </a:stretch>
        </p:blipFill>
        <p:spPr bwMode="auto">
          <a:xfrm>
            <a:off x="636588" y="1503363"/>
            <a:ext cx="7872412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5D0F-B8AF-41D6-86C8-EA0E70A238BF}" type="slidenum">
              <a:rPr lang="en-US"/>
              <a:pPr/>
              <a:t>3</a:t>
            </a:fld>
            <a:endParaRPr lang="en-US"/>
          </a:p>
        </p:txBody>
      </p:sp>
      <p:sp>
        <p:nvSpPr>
          <p:cNvPr id="613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Дефинисање изгледа стране</a:t>
            </a:r>
            <a:endParaRPr lang="sr-Latn-CS"/>
          </a:p>
        </p:txBody>
      </p:sp>
      <p:sp>
        <p:nvSpPr>
          <p:cNvPr id="613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65913" t="24755" r="10350" b="25000"/>
          <a:stretch>
            <a:fillRect/>
          </a:stretch>
        </p:blipFill>
        <p:spPr bwMode="auto">
          <a:xfrm>
            <a:off x="2074729" y="1483292"/>
            <a:ext cx="5045738" cy="489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9343F3-23CE-4442-89C0-3622D3482885}" type="slidenum">
              <a:rPr lang="en-US"/>
              <a:pPr/>
              <a:t>30</a:t>
            </a:fld>
            <a:endParaRPr lang="en-US"/>
          </a:p>
        </p:txBody>
      </p:sp>
      <p:sp>
        <p:nvSpPr>
          <p:cNvPr id="65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Обрасци</a:t>
            </a:r>
            <a:r>
              <a:rPr lang="sr-Latn-CS"/>
              <a:t> (</a:t>
            </a:r>
            <a:r>
              <a:rPr lang="en-US"/>
              <a:t>Templates</a:t>
            </a:r>
            <a:r>
              <a:rPr lang="sr-Latn-CS"/>
              <a:t>)</a:t>
            </a:r>
          </a:p>
        </p:txBody>
      </p:sp>
      <p:sp>
        <p:nvSpPr>
          <p:cNvPr id="65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 i="1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24649" t="18405" r="25293" b="17984"/>
          <a:stretch>
            <a:fillRect/>
          </a:stretch>
        </p:blipFill>
        <p:spPr bwMode="auto">
          <a:xfrm>
            <a:off x="1140304" y="1475555"/>
            <a:ext cx="6936896" cy="471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E47D4-B3F7-4078-B198-6DE65750F753}" type="slidenum">
              <a:rPr lang="en-US"/>
              <a:pPr/>
              <a:t>31</a:t>
            </a:fld>
            <a:endParaRPr lang="en-US"/>
          </a:p>
        </p:txBody>
      </p:sp>
      <p:sp>
        <p:nvSpPr>
          <p:cNvPr id="65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Пример креирања обрасца</a:t>
            </a:r>
            <a:endParaRPr lang="sr-Latn-CS"/>
          </a:p>
        </p:txBody>
      </p:sp>
      <p:sp>
        <p:nvSpPr>
          <p:cNvPr id="65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21463" t="10059" r="21296" b="13398"/>
          <a:stretch>
            <a:fillRect/>
          </a:stretch>
        </p:blipFill>
        <p:spPr bwMode="auto">
          <a:xfrm>
            <a:off x="1269178" y="1416951"/>
            <a:ext cx="6511687" cy="4958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D1C13-0708-4376-8550-06D1721CB18A}" type="slidenum">
              <a:rPr lang="en-US"/>
              <a:pPr/>
              <a:t>32</a:t>
            </a:fld>
            <a:endParaRPr lang="en-US"/>
          </a:p>
        </p:txBody>
      </p:sp>
      <p:sp>
        <p:nvSpPr>
          <p:cNvPr id="65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Стилови</a:t>
            </a:r>
            <a:endParaRPr lang="sr-Latn-CS"/>
          </a:p>
        </p:txBody>
      </p:sp>
      <p:sp>
        <p:nvSpPr>
          <p:cNvPr id="65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 descr="Styles Dialog Box Launcher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938" y="2603758"/>
            <a:ext cx="5683462" cy="183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Styles window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9292" y="1357958"/>
            <a:ext cx="2461307" cy="4865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C0A0A-12FB-40B7-8F98-FEBF26DF4033}" type="slidenum">
              <a:rPr lang="en-US"/>
              <a:pPr/>
              <a:t>33</a:t>
            </a:fld>
            <a:endParaRPr lang="en-US"/>
          </a:p>
        </p:txBody>
      </p:sp>
      <p:sp>
        <p:nvSpPr>
          <p:cNvPr id="66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smtClean="0"/>
              <a:t>Дефинисање новог стила</a:t>
            </a:r>
            <a:endParaRPr lang="sr-Latn-CS" sz="3600"/>
          </a:p>
        </p:txBody>
      </p:sp>
      <p:sp>
        <p:nvSpPr>
          <p:cNvPr id="66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42506" t="54461" r="33384" b="8741"/>
          <a:stretch>
            <a:fillRect/>
          </a:stretch>
        </p:blipFill>
        <p:spPr bwMode="auto">
          <a:xfrm>
            <a:off x="461453" y="1506993"/>
            <a:ext cx="3932747" cy="4123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/>
          <p:nvPr/>
        </p:nvPicPr>
        <p:blipFill>
          <a:blip r:embed="rId4" cstate="print"/>
          <a:srcRect l="40463" t="38332" r="40729" b="44069"/>
          <a:stretch>
            <a:fillRect/>
          </a:stretch>
        </p:blipFill>
        <p:spPr bwMode="auto">
          <a:xfrm>
            <a:off x="4865387" y="2455406"/>
            <a:ext cx="3948413" cy="2582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C0A0A-12FB-40B7-8F98-FEBF26DF4033}" type="slidenum">
              <a:rPr lang="en-US"/>
              <a:pPr/>
              <a:t>34</a:t>
            </a:fld>
            <a:endParaRPr lang="en-US"/>
          </a:p>
        </p:txBody>
      </p:sp>
      <p:sp>
        <p:nvSpPr>
          <p:cNvPr id="66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 smtClean="0"/>
              <a:t>Модификовање стила</a:t>
            </a:r>
            <a:endParaRPr lang="sr-Latn-CS" sz="3600"/>
          </a:p>
        </p:txBody>
      </p:sp>
      <p:sp>
        <p:nvSpPr>
          <p:cNvPr id="66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2" name="Picture 11"/>
          <p:cNvPicPr/>
          <p:nvPr/>
        </p:nvPicPr>
        <p:blipFill>
          <a:blip r:embed="rId3" cstate="print"/>
          <a:srcRect l="33166" t="4673" r="46433" b="76634"/>
          <a:stretch>
            <a:fillRect/>
          </a:stretch>
        </p:blipFill>
        <p:spPr bwMode="auto">
          <a:xfrm>
            <a:off x="306299" y="2242627"/>
            <a:ext cx="3478301" cy="2312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/>
          <p:nvPr/>
        </p:nvPicPr>
        <p:blipFill>
          <a:blip r:embed="rId4" cstate="print"/>
          <a:srcRect l="36103" t="21838" r="36272" b="28375"/>
          <a:stretch>
            <a:fillRect/>
          </a:stretch>
        </p:blipFill>
        <p:spPr bwMode="auto">
          <a:xfrm>
            <a:off x="3920167" y="1458663"/>
            <a:ext cx="4817433" cy="479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3004D-321D-411B-90E2-056194A5B238}" type="slidenum">
              <a:rPr lang="en-US"/>
              <a:pPr/>
              <a:t>35</a:t>
            </a:fld>
            <a:endParaRPr lang="en-US"/>
          </a:p>
        </p:txBody>
      </p:sp>
      <p:sp>
        <p:nvSpPr>
          <p:cNvPr id="66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i="1"/>
              <a:t>Штампање </a:t>
            </a:r>
            <a:r>
              <a:rPr lang="sr-Cyrl-CS" i="1"/>
              <a:t>изабраног </a:t>
            </a:r>
            <a:r>
              <a:rPr lang="sr-Latn-CS" i="1"/>
              <a:t>стила</a:t>
            </a:r>
            <a:r>
              <a:rPr lang="sr-Latn-CS"/>
              <a:t> </a:t>
            </a:r>
          </a:p>
        </p:txBody>
      </p:sp>
      <p:sp>
        <p:nvSpPr>
          <p:cNvPr id="66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51673" t="19063" r="18769" b="40441"/>
          <a:stretch>
            <a:fillRect/>
          </a:stretch>
        </p:blipFill>
        <p:spPr bwMode="auto">
          <a:xfrm>
            <a:off x="1635755" y="1480930"/>
            <a:ext cx="6432976" cy="472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5383-401F-4280-936E-8B5E8900C561}" type="slidenum">
              <a:rPr lang="en-US"/>
              <a:pPr/>
              <a:t>36</a:t>
            </a:fld>
            <a:endParaRPr lang="en-US"/>
          </a:p>
        </p:txBody>
      </p:sp>
      <p:sp>
        <p:nvSpPr>
          <p:cNvPr id="66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Пример коришћења стила</a:t>
            </a:r>
            <a:endParaRPr lang="sr-Latn-CS"/>
          </a:p>
        </p:txBody>
      </p:sp>
      <p:sp>
        <p:nvSpPr>
          <p:cNvPr id="66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000" b="1" i="1" smtClean="0"/>
              <a:t>Heading 1 </a:t>
            </a:r>
            <a:r>
              <a:rPr lang="en-US" sz="3000" smtClean="0"/>
              <a:t>– Наслов </a:t>
            </a:r>
          </a:p>
          <a:p>
            <a:r>
              <a:rPr lang="en-US" sz="3000" b="1" i="1" smtClean="0"/>
              <a:t>Heading 2 </a:t>
            </a:r>
            <a:r>
              <a:rPr lang="en-US" sz="3000" smtClean="0"/>
              <a:t>– Поднаслов 1 </a:t>
            </a:r>
          </a:p>
          <a:p>
            <a:r>
              <a:rPr lang="en-US" sz="3000" b="1" i="1" smtClean="0"/>
              <a:t>Heading 3 </a:t>
            </a:r>
            <a:r>
              <a:rPr lang="en-US" sz="3000" smtClean="0"/>
              <a:t>– Поднаслов 2 </a:t>
            </a:r>
          </a:p>
          <a:p>
            <a:r>
              <a:rPr lang="en-US" sz="3000" b="1" i="1" smtClean="0"/>
              <a:t>Heading 4 </a:t>
            </a:r>
            <a:r>
              <a:rPr lang="en-US" sz="3000" smtClean="0"/>
              <a:t>– Поднаслов 3</a:t>
            </a:r>
            <a:endParaRPr lang="sr-Latn-RS" sz="3000" smtClean="0"/>
          </a:p>
          <a:p>
            <a:r>
              <a:rPr lang="sr-Latn-RS" sz="3000" smtClean="0"/>
              <a:t>...</a:t>
            </a:r>
            <a:r>
              <a:rPr lang="en-US" sz="3000" smtClean="0"/>
              <a:t> </a:t>
            </a:r>
          </a:p>
          <a:p>
            <a:r>
              <a:rPr lang="sr-Cyrl-CS" sz="3000" smtClean="0"/>
              <a:t>З</a:t>
            </a:r>
            <a:r>
              <a:rPr lang="en-US" sz="3000" smtClean="0"/>
              <a:t>а главни наслов први би избор био стил </a:t>
            </a:r>
            <a:r>
              <a:rPr lang="en-US" sz="3000" b="1" i="1" smtClean="0"/>
              <a:t>Title</a:t>
            </a:r>
            <a:endParaRPr lang="sr-Latn-RS" sz="3000" b="1" i="1" smtClean="0"/>
          </a:p>
          <a:p>
            <a:pPr lvl="1"/>
            <a:r>
              <a:rPr lang="en-US" sz="2600" smtClean="0"/>
              <a:t>а не </a:t>
            </a:r>
            <a:r>
              <a:rPr lang="en-US" sz="2600" b="1" i="1" smtClean="0"/>
              <a:t>Heading 1</a:t>
            </a:r>
            <a:endParaRPr lang="en-US" sz="26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C77A-031D-4CC2-BB51-1D878B4611CE}" type="slidenum">
              <a:rPr lang="en-US"/>
              <a:pPr/>
              <a:t>37</a:t>
            </a:fld>
            <a:endParaRPr lang="en-US"/>
          </a:p>
        </p:txBody>
      </p:sp>
      <p:sp>
        <p:nvSpPr>
          <p:cNvPr id="66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Пример креирања садржаја</a:t>
            </a:r>
            <a:endParaRPr lang="sr-Latn-CS"/>
          </a:p>
        </p:txBody>
      </p:sp>
      <p:sp>
        <p:nvSpPr>
          <p:cNvPr id="66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t="4664" r="78650" b="45751"/>
          <a:stretch>
            <a:fillRect/>
          </a:stretch>
        </p:blipFill>
        <p:spPr bwMode="auto">
          <a:xfrm>
            <a:off x="199398" y="2079828"/>
            <a:ext cx="2679268" cy="3364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36103" t="25766" r="36267" b="31045"/>
          <a:stretch>
            <a:fillRect/>
          </a:stretch>
        </p:blipFill>
        <p:spPr bwMode="auto">
          <a:xfrm>
            <a:off x="3040335" y="1381993"/>
            <a:ext cx="5815800" cy="4993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7D8E8-6D0E-4FF1-B70B-4F6B214AC402}" type="slidenum">
              <a:rPr lang="en-US"/>
              <a:pPr/>
              <a:t>38</a:t>
            </a:fld>
            <a:endParaRPr lang="en-US"/>
          </a:p>
        </p:txBody>
      </p:sp>
      <p:sp>
        <p:nvSpPr>
          <p:cNvPr id="66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sz="3600" i="1"/>
              <a:t>Дијалог прозор команде </a:t>
            </a:r>
            <a:r>
              <a:rPr lang="en-US" sz="3600" i="1"/>
              <a:t>Update Field</a:t>
            </a:r>
            <a:r>
              <a:rPr lang="sr-Latn-CS" sz="3600"/>
              <a:t> </a:t>
            </a:r>
          </a:p>
        </p:txBody>
      </p:sp>
      <p:sp>
        <p:nvSpPr>
          <p:cNvPr id="66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1603" t="46130" r="41799" b="26143"/>
          <a:stretch>
            <a:fillRect/>
          </a:stretch>
        </p:blipFill>
        <p:spPr bwMode="auto">
          <a:xfrm>
            <a:off x="395604" y="1715401"/>
            <a:ext cx="5361728" cy="349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42727" t="39461" r="42409" b="45588"/>
          <a:stretch>
            <a:fillRect/>
          </a:stretch>
        </p:blipFill>
        <p:spPr bwMode="auto">
          <a:xfrm>
            <a:off x="5901135" y="2061301"/>
            <a:ext cx="3141265" cy="2434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A183E-3865-4E16-897E-66D937FD62EF}" type="slidenum">
              <a:rPr lang="en-US"/>
              <a:pPr/>
              <a:t>39</a:t>
            </a:fld>
            <a:endParaRPr lang="en-US"/>
          </a:p>
        </p:txBody>
      </p:sp>
      <p:sp>
        <p:nvSpPr>
          <p:cNvPr id="67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Пример коришћења команде </a:t>
            </a:r>
            <a:r>
              <a:rPr lang="pl-PL" sz="3600" i="1" smtClean="0"/>
              <a:t>Insert Caption</a:t>
            </a:r>
            <a:endParaRPr lang="sr-Latn-CS" sz="3600"/>
          </a:p>
        </p:txBody>
      </p:sp>
      <p:sp>
        <p:nvSpPr>
          <p:cNvPr id="67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26755" t="4685" r="62417" b="86438"/>
          <a:stretch>
            <a:fillRect/>
          </a:stretch>
        </p:blipFill>
        <p:spPr bwMode="auto">
          <a:xfrm>
            <a:off x="319137" y="1370590"/>
            <a:ext cx="2491796" cy="1398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41899" t="35098" r="42031" b="40604"/>
          <a:stretch>
            <a:fillRect/>
          </a:stretch>
        </p:blipFill>
        <p:spPr bwMode="auto">
          <a:xfrm>
            <a:off x="267060" y="2819767"/>
            <a:ext cx="4448873" cy="343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/>
          <p:nvPr/>
        </p:nvPicPr>
        <p:blipFill>
          <a:blip r:embed="rId5" cstate="print"/>
          <a:srcRect l="42589" t="37010" r="42416" b="42892"/>
          <a:stretch>
            <a:fillRect/>
          </a:stretch>
        </p:blipFill>
        <p:spPr bwMode="auto">
          <a:xfrm>
            <a:off x="4863755" y="2727740"/>
            <a:ext cx="4144773" cy="3613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C3DFA-B857-45EB-9440-A2C6D468E559}" type="slidenum">
              <a:rPr lang="en-US"/>
              <a:pPr/>
              <a:t>4</a:t>
            </a:fld>
            <a:endParaRPr lang="en-US"/>
          </a:p>
        </p:txBody>
      </p:sp>
      <p:sp>
        <p:nvSpPr>
          <p:cNvPr id="615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i="1"/>
              <a:t>Картица Paper</a:t>
            </a:r>
            <a:endParaRPr lang="sr-Latn-CS"/>
          </a:p>
        </p:txBody>
      </p:sp>
      <p:sp>
        <p:nvSpPr>
          <p:cNvPr id="615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65498" t="24755" r="10367" b="24651"/>
          <a:stretch>
            <a:fillRect/>
          </a:stretch>
        </p:blipFill>
        <p:spPr bwMode="auto">
          <a:xfrm>
            <a:off x="2476128" y="1412097"/>
            <a:ext cx="4661272" cy="4929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F0B7-C1F6-40B4-953D-602976730133}" type="slidenum">
              <a:rPr lang="en-US"/>
              <a:pPr/>
              <a:t>40</a:t>
            </a:fld>
            <a:endParaRPr lang="en-US"/>
          </a:p>
        </p:txBody>
      </p:sp>
      <p:sp>
        <p:nvSpPr>
          <p:cNvPr id="67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Пример креирања листе слика</a:t>
            </a:r>
            <a:endParaRPr lang="sr-Latn-CS"/>
          </a:p>
        </p:txBody>
      </p:sp>
      <p:sp>
        <p:nvSpPr>
          <p:cNvPr id="67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26755" t="4685" r="62417" b="86438"/>
          <a:stretch>
            <a:fillRect/>
          </a:stretch>
        </p:blipFill>
        <p:spPr bwMode="auto">
          <a:xfrm>
            <a:off x="145989" y="2240961"/>
            <a:ext cx="2758078" cy="1679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39829" t="34804" r="32461" b="21569"/>
          <a:stretch>
            <a:fillRect/>
          </a:stretch>
        </p:blipFill>
        <p:spPr bwMode="auto">
          <a:xfrm>
            <a:off x="3099563" y="1401262"/>
            <a:ext cx="5570303" cy="4855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E6CF80-464C-4006-BC92-E56F7208B0AD}" type="slidenum">
              <a:rPr lang="en-US"/>
              <a:pPr/>
              <a:t>41</a:t>
            </a:fld>
            <a:endParaRPr lang="en-US"/>
          </a:p>
        </p:txBody>
      </p:sp>
      <p:sp>
        <p:nvSpPr>
          <p:cNvPr id="67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Штампање</a:t>
            </a:r>
            <a:endParaRPr lang="sr-Latn-CS"/>
          </a:p>
        </p:txBody>
      </p:sp>
      <p:sp>
        <p:nvSpPr>
          <p:cNvPr id="67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77651" b="55555"/>
          <a:stretch>
            <a:fillRect/>
          </a:stretch>
        </p:blipFill>
        <p:spPr bwMode="auto">
          <a:xfrm>
            <a:off x="181597" y="1897754"/>
            <a:ext cx="2951069" cy="30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51698" t="18382" r="19066" b="41747"/>
          <a:stretch>
            <a:fillRect/>
          </a:stretch>
        </p:blipFill>
        <p:spPr bwMode="auto">
          <a:xfrm>
            <a:off x="3214416" y="1411314"/>
            <a:ext cx="5768718" cy="4583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i="1" smtClean="0"/>
              <a:t>Дијалог прозор </a:t>
            </a:r>
            <a:r>
              <a:rPr lang="en-GB" i="1" smtClean="0"/>
              <a:t>програма за додавање језика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67A1B-E8DB-4705-8465-E8CD921A6F91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 l="55010" t="6874" r="3593" b="50408"/>
          <a:stretch>
            <a:fillRect/>
          </a:stretch>
        </p:blipFill>
        <p:spPr bwMode="auto">
          <a:xfrm>
            <a:off x="793287" y="1541007"/>
            <a:ext cx="7478645" cy="472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i="1" smtClean="0"/>
              <a:t>Дијалог прозор </a:t>
            </a:r>
            <a:r>
              <a:rPr lang="en-GB" i="1" smtClean="0"/>
              <a:t>програма за додавање језика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67A1B-E8DB-4705-8465-E8CD921A6F91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 l="29341" t="28431" r="29309" b="27941"/>
          <a:stretch>
            <a:fillRect/>
          </a:stretch>
        </p:blipFill>
        <p:spPr bwMode="auto">
          <a:xfrm>
            <a:off x="1143321" y="1496950"/>
            <a:ext cx="7255611" cy="472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smtClean="0"/>
              <a:t>Провера ситтаксе и граматике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67A1B-E8DB-4705-8465-E8CD921A6F91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 l="42727" t="16929" r="14090" b="49155"/>
          <a:stretch>
            <a:fillRect/>
          </a:stretch>
        </p:blipFill>
        <p:spPr bwMode="auto">
          <a:xfrm>
            <a:off x="395679" y="2074333"/>
            <a:ext cx="4438787" cy="324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Content Placeholder 7"/>
          <p:cNvPicPr>
            <a:picLocks noGrp="1"/>
          </p:cNvPicPr>
          <p:nvPr>
            <p:ph idx="1"/>
          </p:nvPr>
        </p:nvPicPr>
        <p:blipFill>
          <a:blip r:embed="rId3" cstate="print"/>
          <a:srcRect l="50425" t="50305" r="35889" b="32212"/>
          <a:stretch>
            <a:fillRect/>
          </a:stretch>
        </p:blipFill>
        <p:spPr bwMode="auto">
          <a:xfrm>
            <a:off x="4971551" y="2037373"/>
            <a:ext cx="3926915" cy="3254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smtClean="0"/>
              <a:t>Провера ситтаксе и граматике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67A1B-E8DB-4705-8465-E8CD921A6F91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7" name="Picture 6"/>
          <p:cNvPicPr/>
          <p:nvPr/>
        </p:nvPicPr>
        <p:blipFill>
          <a:blip r:embed="rId2" cstate="print"/>
          <a:srcRect t="4191" r="80096" b="85947"/>
          <a:stretch>
            <a:fillRect/>
          </a:stretch>
        </p:blipFill>
        <p:spPr bwMode="auto">
          <a:xfrm>
            <a:off x="372282" y="1649453"/>
            <a:ext cx="3945717" cy="150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/>
          <p:nvPr/>
        </p:nvPicPr>
        <p:blipFill>
          <a:blip r:embed="rId3" cstate="print"/>
          <a:srcRect l="41206" t="32642" r="41301" b="38889"/>
          <a:stretch>
            <a:fillRect/>
          </a:stretch>
        </p:blipFill>
        <p:spPr bwMode="auto">
          <a:xfrm>
            <a:off x="4390823" y="1654352"/>
            <a:ext cx="4516110" cy="439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D069-0300-401B-B483-FBFC18E36DD0}" type="slidenum">
              <a:rPr lang="en-US"/>
              <a:pPr/>
              <a:t>5</a:t>
            </a:fld>
            <a:endParaRPr lang="en-US"/>
          </a:p>
        </p:txBody>
      </p:sp>
      <p:sp>
        <p:nvSpPr>
          <p:cNvPr id="617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Заглавље и подножје стране</a:t>
            </a:r>
            <a:endParaRPr lang="sr-Latn-CS"/>
          </a:p>
        </p:txBody>
      </p:sp>
      <p:sp>
        <p:nvSpPr>
          <p:cNvPr id="617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 descr="Rezultat slika za header and footer  in Word 200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0584" y="1379373"/>
            <a:ext cx="4293483" cy="4953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00D069-0300-401B-B483-FBFC18E36DD0}" type="slidenum">
              <a:rPr lang="en-US"/>
              <a:pPr/>
              <a:t>6</a:t>
            </a:fld>
            <a:endParaRPr lang="en-US"/>
          </a:p>
        </p:txBody>
      </p:sp>
      <p:sp>
        <p:nvSpPr>
          <p:cNvPr id="617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Алати заглавља и подножја</a:t>
            </a:r>
            <a:endParaRPr lang="sr-Latn-CS"/>
          </a:p>
        </p:txBody>
      </p:sp>
      <p:sp>
        <p:nvSpPr>
          <p:cNvPr id="617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" name="Picture 8" descr="Rezultat slika za header and footer  in Word 200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024" y="1447777"/>
            <a:ext cx="8679709" cy="4106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A3D59-A48F-43B9-A509-DA32541393DF}" type="slidenum">
              <a:rPr lang="en-US"/>
              <a:pPr/>
              <a:t>7</a:t>
            </a:fld>
            <a:endParaRPr lang="en-US"/>
          </a:p>
        </p:txBody>
      </p:sp>
      <p:sp>
        <p:nvSpPr>
          <p:cNvPr id="619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Нумерација страна</a:t>
            </a:r>
            <a:endParaRPr lang="sr-Latn-CS"/>
          </a:p>
        </p:txBody>
      </p:sp>
      <p:sp>
        <p:nvSpPr>
          <p:cNvPr id="619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37403" t="4672" r="53245" b="76466"/>
          <a:stretch>
            <a:fillRect/>
          </a:stretch>
        </p:blipFill>
        <p:spPr bwMode="auto">
          <a:xfrm>
            <a:off x="742517" y="2308177"/>
            <a:ext cx="2652616" cy="267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60116" t="34180" r="26125" b="38970"/>
          <a:stretch>
            <a:fillRect/>
          </a:stretch>
        </p:blipFill>
        <p:spPr bwMode="auto">
          <a:xfrm>
            <a:off x="4361318" y="1832710"/>
            <a:ext cx="3986816" cy="4102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F3D84-610D-492D-9B1C-75B84148F5FF}" type="slidenum">
              <a:rPr lang="en-US"/>
              <a:pPr/>
              <a:t>8</a:t>
            </a:fld>
            <a:endParaRPr lang="en-US"/>
          </a:p>
        </p:txBody>
      </p:sp>
      <p:sp>
        <p:nvSpPr>
          <p:cNvPr id="621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Секције и прекид</a:t>
            </a:r>
            <a:endParaRPr lang="sr-Latn-CS"/>
          </a:p>
        </p:txBody>
      </p:sp>
      <p:sp>
        <p:nvSpPr>
          <p:cNvPr id="621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r="83691" b="78601"/>
          <a:stretch>
            <a:fillRect/>
          </a:stretch>
        </p:blipFill>
        <p:spPr bwMode="auto">
          <a:xfrm>
            <a:off x="547690" y="2551928"/>
            <a:ext cx="2940577" cy="222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8784" t="4508" r="66771" b="49428"/>
          <a:stretch>
            <a:fillRect/>
          </a:stretch>
        </p:blipFill>
        <p:spPr bwMode="auto">
          <a:xfrm>
            <a:off x="4157897" y="1663295"/>
            <a:ext cx="4241036" cy="424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6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8F3D84-610D-492D-9B1C-75B84148F5FF}" type="slidenum">
              <a:rPr lang="en-US"/>
              <a:pPr/>
              <a:t>9</a:t>
            </a:fld>
            <a:endParaRPr lang="en-US"/>
          </a:p>
        </p:txBody>
      </p:sp>
      <p:sp>
        <p:nvSpPr>
          <p:cNvPr id="621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Секције и прекид</a:t>
            </a:r>
            <a:endParaRPr lang="sr-Latn-CS"/>
          </a:p>
        </p:txBody>
      </p:sp>
      <p:sp>
        <p:nvSpPr>
          <p:cNvPr id="621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smtClean="0"/>
              <a:t>Можете да промените следеће формате за појединачне секције:</a:t>
            </a:r>
            <a:endParaRPr lang="en-US" smtClean="0"/>
          </a:p>
          <a:p>
            <a:pPr lvl="1"/>
            <a:r>
              <a:rPr lang="en-GB" smtClean="0"/>
              <a:t>маргине</a:t>
            </a:r>
            <a:endParaRPr lang="en-US" smtClean="0"/>
          </a:p>
          <a:p>
            <a:pPr lvl="1"/>
            <a:r>
              <a:rPr lang="en-GB" smtClean="0"/>
              <a:t>оријентацију папира</a:t>
            </a:r>
            <a:endParaRPr lang="en-US" smtClean="0"/>
          </a:p>
          <a:p>
            <a:pPr lvl="1"/>
            <a:r>
              <a:rPr lang="en-GB" smtClean="0"/>
              <a:t>извор папира за штампач</a:t>
            </a:r>
            <a:endParaRPr lang="en-US" smtClean="0"/>
          </a:p>
          <a:p>
            <a:pPr lvl="1"/>
            <a:r>
              <a:rPr lang="en-GB" smtClean="0"/>
              <a:t>ивице стране</a:t>
            </a:r>
            <a:endParaRPr lang="en-US" smtClean="0"/>
          </a:p>
          <a:p>
            <a:pPr lvl="1"/>
            <a:r>
              <a:rPr lang="sr-Cyrl-RS" smtClean="0"/>
              <a:t>в</a:t>
            </a:r>
            <a:r>
              <a:rPr lang="en-GB" smtClean="0"/>
              <a:t>ертикално поравнање</a:t>
            </a:r>
            <a:endParaRPr lang="sr-Latn-RS" smtClean="0"/>
          </a:p>
          <a:p>
            <a:pPr lvl="1"/>
            <a:r>
              <a:rPr lang="en-GB" smtClean="0"/>
              <a:t>заглавље и подножје</a:t>
            </a:r>
            <a:endParaRPr lang="en-US" smtClean="0"/>
          </a:p>
          <a:p>
            <a:pPr lvl="1"/>
            <a:r>
              <a:rPr lang="en-GB" smtClean="0"/>
              <a:t>колоне</a:t>
            </a:r>
            <a:endParaRPr lang="en-US" smtClean="0"/>
          </a:p>
          <a:p>
            <a:pPr lvl="1"/>
            <a:r>
              <a:rPr lang="en-GB" smtClean="0"/>
              <a:t>нумерисање страна</a:t>
            </a:r>
            <a:endParaRPr lang="en-US" smtClean="0"/>
          </a:p>
          <a:p>
            <a:pPr lvl="1"/>
            <a:r>
              <a:rPr lang="en-GB" smtClean="0"/>
              <a:t>нумерисање линија</a:t>
            </a:r>
            <a:endParaRPr lang="en-US" smtClean="0"/>
          </a:p>
          <a:p>
            <a:pPr lvl="1"/>
            <a:r>
              <a:rPr lang="en-GB" smtClean="0"/>
              <a:t>фусноте</a:t>
            </a:r>
            <a:endParaRPr lang="en-US" smtClean="0"/>
          </a:p>
          <a:p>
            <a:endParaRPr lang="sr-Latn-CS"/>
          </a:p>
        </p:txBody>
      </p:sp>
      <p:pic>
        <p:nvPicPr>
          <p:cNvPr id="10" name="Picture 9"/>
          <p:cNvPicPr/>
          <p:nvPr/>
        </p:nvPicPr>
        <p:blipFill>
          <a:blip r:embed="rId3" cstate="print"/>
          <a:srcRect l="39277" t="21102" r="39377" b="26634"/>
          <a:stretch>
            <a:fillRect/>
          </a:stretch>
        </p:blipFill>
        <p:spPr bwMode="auto">
          <a:xfrm>
            <a:off x="5073692" y="1868915"/>
            <a:ext cx="3807841" cy="4455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114</TotalTime>
  <Words>3820</Words>
  <Application>Microsoft Office PowerPoint</Application>
  <PresentationFormat>On-screen Show (4:3)</PresentationFormat>
  <Paragraphs>291</Paragraphs>
  <Slides>45</Slides>
  <Notes>41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FIT slajd predavanja</vt:lpstr>
      <vt:lpstr>      MICROSOFT WORD</vt:lpstr>
      <vt:lpstr>Коментари</vt:lpstr>
      <vt:lpstr>Дефинисање изгледа стране</vt:lpstr>
      <vt:lpstr>Картица Paper</vt:lpstr>
      <vt:lpstr>Заглавље и подножје стране</vt:lpstr>
      <vt:lpstr>Алати заглавља и подножја</vt:lpstr>
      <vt:lpstr>Нумерација страна</vt:lpstr>
      <vt:lpstr>Секције и прекид</vt:lpstr>
      <vt:lpstr>Секције и прекид</vt:lpstr>
      <vt:lpstr>Креирање табеле</vt:lpstr>
      <vt:lpstr>Креирање табеле</vt:lpstr>
      <vt:lpstr>Означавање</vt:lpstr>
      <vt:lpstr>Промена структуре</vt:lpstr>
      <vt:lpstr>Промена структуре</vt:lpstr>
      <vt:lpstr>Форматирање</vt:lpstr>
      <vt:lpstr>Дијалог прозор команде Text direction </vt:lpstr>
      <vt:lpstr>Унапред дефинисани формати табела </vt:lpstr>
      <vt:lpstr>Дијалог прозор команде Borders and Shading </vt:lpstr>
      <vt:lpstr>Дугме Bottom Border</vt:lpstr>
      <vt:lpstr>Дијалог прозор команде Format/Borders and Shading </vt:lpstr>
      <vt:lpstr>Дијалог прозор команде Borders and Shading </vt:lpstr>
      <vt:lpstr>Дијалог прозор команде Borders and Shading </vt:lpstr>
      <vt:lpstr>Дијалог прозор групе Illustrations</vt:lpstr>
      <vt:lpstr>Дијалог прозор команде Picture</vt:lpstr>
      <vt:lpstr>Команде за модификовање слике</vt:lpstr>
      <vt:lpstr>Команда Shapes</vt:lpstr>
      <vt:lpstr>WordArt </vt:lpstr>
      <vt:lpstr>Text Box</vt:lpstr>
      <vt:lpstr>Пример блок шеме настале коришћењем алатке Text box </vt:lpstr>
      <vt:lpstr>Обрасци (Templates)</vt:lpstr>
      <vt:lpstr>Пример креирања обрасца</vt:lpstr>
      <vt:lpstr>Стилови</vt:lpstr>
      <vt:lpstr>Дефинисање новог стила</vt:lpstr>
      <vt:lpstr>Модификовање стила</vt:lpstr>
      <vt:lpstr>Штампање изабраног стила </vt:lpstr>
      <vt:lpstr>Пример коришћења стила</vt:lpstr>
      <vt:lpstr>Пример креирања садржаја</vt:lpstr>
      <vt:lpstr>Дијалог прозор команде Update Field </vt:lpstr>
      <vt:lpstr>Пример коришћења команде Insert Caption</vt:lpstr>
      <vt:lpstr>Пример креирања листе слика</vt:lpstr>
      <vt:lpstr>Штампање</vt:lpstr>
      <vt:lpstr>Дијалог прозор програма за додавање језика</vt:lpstr>
      <vt:lpstr>Дијалог прозор програма за додавање језика</vt:lpstr>
      <vt:lpstr>Провера ситтаксе и граматике</vt:lpstr>
      <vt:lpstr>Провера ситтаксе и граматике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169</cp:revision>
  <dcterms:created xsi:type="dcterms:W3CDTF">2006-09-26T20:52:51Z</dcterms:created>
  <dcterms:modified xsi:type="dcterms:W3CDTF">2018-10-30T14:37:54Z</dcterms:modified>
</cp:coreProperties>
</file>